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240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067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841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066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39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185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37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825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036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63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326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858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455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414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22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773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202A7-59A8-443E-9D98-70559BC414FC}" type="datetimeFigureOut">
              <a:rPr lang="sk-SK" smtClean="0"/>
              <a:t>21. 2. 2024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A977E3-A5D9-4EE5-B9A3-A72D5B274F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150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7df6ec12f8.clvaw-cdnwnd.com/f1163102c0d0e0a3aae255c61d630629/200004759-dddc2dddc4/CLEAR2017%20Proceedings_2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hyperlink" Target="https://conference.pixel-online.net/files/ict4ll/ed0011/FP/5080-LTT3398-FP-ICT4LL1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hyperlink" Target="http://www.pulib.sk/web/kniznica/elpub/dokument/Strakova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hyperlink" Target="http://www.pulib.sk/web/kniznica/elpub/dokument/Souckova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hyperlink" Target="https://pedax.uniza.sk/wp-content/uploads/2023/01/Pedax_zbornik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87C60-0CA3-1712-389B-8ED959627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265006" cy="1646302"/>
          </a:xfrm>
        </p:spPr>
        <p:txBody>
          <a:bodyPr/>
          <a:lstStyle/>
          <a:p>
            <a:pPr algn="ctr"/>
            <a:r>
              <a:rPr lang="en-GB" sz="3000" b="1" i="1" dirty="0"/>
              <a:t>E-portfolio – research conducted at the University of </a:t>
            </a:r>
            <a:r>
              <a:rPr lang="en-GB" sz="3000" b="1" i="1" dirty="0" err="1"/>
              <a:t>Prešov</a:t>
            </a:r>
            <a:r>
              <a:rPr lang="en-GB" sz="3000" b="1" i="1" dirty="0"/>
              <a:t> (2017 – present)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754C267-0537-4946-D8AF-6A088883C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072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6603C-1AE1-3674-10FD-709892C9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14400"/>
            <a:ext cx="859666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500" b="1" dirty="0"/>
              <a:t>On the Nature of the Implementation Steps towards Blended Learning in Teacher Training</a:t>
            </a:r>
            <a:br>
              <a:rPr lang="en-GB" sz="2500" dirty="0"/>
            </a:br>
            <a:endParaRPr lang="en-GB" sz="25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67A0C69-121B-49BD-F10A-76CC23FA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Aim</a:t>
            </a:r>
          </a:p>
          <a:p>
            <a:r>
              <a:rPr lang="en-GB" b="1" dirty="0"/>
              <a:t>Research findings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Source:</a:t>
            </a:r>
            <a:r>
              <a:rPr lang="en-GB" dirty="0"/>
              <a:t> CLEaR2017 [electronic source]. Conference proceedings: 03-05 December 2017, Dresden,  Germany. Nitra: </a:t>
            </a:r>
            <a:r>
              <a:rPr lang="en-GB" dirty="0" err="1"/>
              <a:t>SlovakEdu</a:t>
            </a:r>
            <a:r>
              <a:rPr lang="en-GB" dirty="0"/>
              <a:t>, 2017. ISBN 978-80-89864-12-6. online, pp. 23-38.</a:t>
            </a:r>
          </a:p>
          <a:p>
            <a:r>
              <a:rPr lang="en-GB" b="1" dirty="0"/>
              <a:t>Link:</a:t>
            </a:r>
            <a:r>
              <a:rPr lang="en-GB" dirty="0"/>
              <a:t> </a:t>
            </a:r>
            <a:r>
              <a:rPr lang="en-GB" dirty="0">
                <a:hlinkClick r:id="rId4"/>
              </a:rPr>
              <a:t>https://7df6ec12f8.clvaw-cdnwnd.com/f1163102c0d0e0a3aae255c61d630629/200004759-dddc2dddc4/CLEAR2017%20Proceedings_2.pdf</a:t>
            </a:r>
            <a:r>
              <a:rPr lang="en-GB" dirty="0"/>
              <a:t> </a:t>
            </a:r>
          </a:p>
          <a:p>
            <a:endParaRPr lang="sk-SK" dirty="0"/>
          </a:p>
        </p:txBody>
      </p:sp>
      <p:pic>
        <p:nvPicPr>
          <p:cNvPr id="4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B9C9C7EF-00E9-A8F0-9D3D-EEA8DDED42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72691" y="23545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4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E2860-BBC2-5029-1433-B74BDCF56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16" y="350981"/>
            <a:ext cx="8596668" cy="1967345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2500" b="1" dirty="0">
                <a:latin typeface="Times New Roman" panose="02020603050405020304" pitchFamily="18" charset="0"/>
              </a:rPr>
            </a:br>
            <a:r>
              <a:rPr lang="en-US" sz="2500" b="1" dirty="0">
                <a:latin typeface="Times New Roman" panose="02020603050405020304" pitchFamily="18" charset="0"/>
              </a:rPr>
              <a:t> </a:t>
            </a:r>
            <a:r>
              <a:rPr lang="en-US" sz="2500" b="1" dirty="0"/>
              <a:t>Reflecting on Electronic Portfolio Experience: </a:t>
            </a:r>
            <a:br>
              <a:rPr lang="sk-SK" sz="2500" b="1" dirty="0"/>
            </a:br>
            <a:r>
              <a:rPr lang="en-US" sz="2500" b="1" dirty="0"/>
              <a:t>A Comparative Analysis of Perceptions of English Language Teacher Trainees in Slovak Republic and Great Britain </a:t>
            </a:r>
            <a:endParaRPr lang="sk-SK" sz="25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45D5D47-FCA2-298D-9661-3C1DF0385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GB" b="1" dirty="0"/>
              <a:t>Aim</a:t>
            </a:r>
          </a:p>
          <a:p>
            <a:pPr algn="l"/>
            <a:r>
              <a:rPr lang="en-GB" b="1" dirty="0"/>
              <a:t>Research Findings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Source: </a:t>
            </a:r>
            <a:r>
              <a:rPr lang="en-GB" dirty="0"/>
              <a:t>Proceedings of the 11th Innovation in language learning international conference. Bologna: </a:t>
            </a:r>
            <a:r>
              <a:rPr lang="en-GB" dirty="0" err="1"/>
              <a:t>Filodiritto</a:t>
            </a:r>
            <a:r>
              <a:rPr lang="en-GB" dirty="0"/>
              <a:t> Publisher, 2018. - ISBN 978-88-85813-21-2. pp. 207-210.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Link: </a:t>
            </a:r>
            <a:r>
              <a:rPr lang="en-GB" dirty="0">
                <a:hlinkClick r:id="rId4"/>
              </a:rPr>
              <a:t>https://conference.pixel-online.net/files/ict4ll/ed0011/FP/5080-LTT3398-FP-ICT4LL11.pdf</a:t>
            </a:r>
            <a:r>
              <a:rPr lang="en-GB" dirty="0"/>
              <a:t> </a:t>
            </a:r>
          </a:p>
        </p:txBody>
      </p:sp>
      <p:pic>
        <p:nvPicPr>
          <p:cNvPr id="4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63B8B00C-9304-E262-24DB-57BD09A62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0784" y="26019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85AC5-469A-174B-D2DF-78EC3CFD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89" y="822036"/>
            <a:ext cx="8596668" cy="113607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dirty="0"/>
              <a:t>Attitude Of Teacher Trainees towards the Experience of Using Electronic Portfolio during Teaching Practice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B70EF6A-5075-155D-230D-71E18C862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89" y="2234480"/>
            <a:ext cx="8596668" cy="3880773"/>
          </a:xfrm>
        </p:spPr>
        <p:txBody>
          <a:bodyPr>
            <a:normAutofit/>
          </a:bodyPr>
          <a:lstStyle/>
          <a:p>
            <a:r>
              <a:rPr lang="en-GB" b="1" dirty="0"/>
              <a:t>Aim</a:t>
            </a:r>
          </a:p>
          <a:p>
            <a:r>
              <a:rPr lang="en-GB" b="1" dirty="0"/>
              <a:t>Research findings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Source: </a:t>
            </a:r>
            <a:r>
              <a:rPr lang="en-GB" dirty="0"/>
              <a:t>English matters [electronic document]. Zuzana </a:t>
            </a:r>
            <a:r>
              <a:rPr lang="en-GB" dirty="0" err="1"/>
              <a:t>Straková</a:t>
            </a:r>
            <a:r>
              <a:rPr lang="en-GB" dirty="0"/>
              <a:t>, Eva </a:t>
            </a:r>
            <a:r>
              <a:rPr lang="en-GB" dirty="0" err="1"/>
              <a:t>Homolová</a:t>
            </a:r>
            <a:r>
              <a:rPr lang="en-GB" dirty="0"/>
              <a:t>, Ivana </a:t>
            </a:r>
            <a:r>
              <a:rPr lang="en-GB" dirty="0" err="1"/>
              <a:t>Cimermanová</a:t>
            </a:r>
            <a:r>
              <a:rPr lang="en-GB" dirty="0"/>
              <a:t>. </a:t>
            </a:r>
            <a:r>
              <a:rPr lang="en-GB" dirty="0" err="1"/>
              <a:t>Prešov</a:t>
            </a:r>
            <a:r>
              <a:rPr lang="en-GB" dirty="0"/>
              <a:t>: University of </a:t>
            </a:r>
            <a:r>
              <a:rPr lang="en-GB" dirty="0" err="1"/>
              <a:t>Prešov</a:t>
            </a:r>
            <a:r>
              <a:rPr lang="en-GB" dirty="0"/>
              <a:t>, 2019. ISBN 978-80-555-2369-9. </a:t>
            </a:r>
            <a:r>
              <a:rPr lang="sk-SK" dirty="0" err="1"/>
              <a:t>pp</a:t>
            </a:r>
            <a:r>
              <a:rPr lang="sk-SK" dirty="0"/>
              <a:t>. </a:t>
            </a:r>
            <a:r>
              <a:rPr lang="en-GB" dirty="0"/>
              <a:t>62-71</a:t>
            </a:r>
          </a:p>
          <a:p>
            <a:r>
              <a:rPr lang="en-GB" b="1" dirty="0"/>
              <a:t>Link: </a:t>
            </a:r>
            <a:r>
              <a:rPr lang="en-GB" dirty="0">
                <a:hlinkClick r:id="rId4"/>
              </a:rPr>
              <a:t>http://www.pulib.sk/web/kniznica/elpub/dokument/Strakova6</a:t>
            </a:r>
            <a:endParaRPr lang="en-GB" dirty="0"/>
          </a:p>
          <a:p>
            <a:endParaRPr lang="sk-SK" dirty="0"/>
          </a:p>
        </p:txBody>
      </p:sp>
      <p:pic>
        <p:nvPicPr>
          <p:cNvPr id="6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95B8DB02-D333-8977-65EB-314BDA059C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6073" y="25505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C2707-0CEA-9D15-E11C-87B9DC58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500" b="1" dirty="0"/>
              <a:t>Electronic portfolio in Slovak Higher Education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8A668E-209F-7A11-5744-28696D2D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Aim</a:t>
            </a:r>
          </a:p>
          <a:p>
            <a:r>
              <a:rPr lang="en-GB" b="1" dirty="0"/>
              <a:t>Research findings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Source: </a:t>
            </a:r>
            <a:r>
              <a:rPr lang="en-GB" dirty="0"/>
              <a:t>Zuzana Součková, 2021. Electronic portfolio in Slovak Higher Education. </a:t>
            </a:r>
            <a:r>
              <a:rPr lang="en-GB" dirty="0" err="1"/>
              <a:t>Prešov</a:t>
            </a:r>
            <a:r>
              <a:rPr lang="en-GB" dirty="0"/>
              <a:t>: University of </a:t>
            </a:r>
            <a:r>
              <a:rPr lang="en-GB" dirty="0" err="1"/>
              <a:t>Prešov</a:t>
            </a:r>
            <a:r>
              <a:rPr lang="en-GB" dirty="0"/>
              <a:t>. 97 pp. ISBN 978-80-555-2723-9. </a:t>
            </a:r>
          </a:p>
          <a:p>
            <a:r>
              <a:rPr lang="en-GB" b="1" dirty="0"/>
              <a:t>Link: </a:t>
            </a:r>
            <a:r>
              <a:rPr lang="en-GB" dirty="0">
                <a:hlinkClick r:id="rId4"/>
              </a:rPr>
              <a:t>http://www.pulib.sk/web/kniznica/elpub/dokument/Souckova1</a:t>
            </a:r>
            <a:r>
              <a:rPr lang="en-GB" dirty="0"/>
              <a:t> </a:t>
            </a:r>
          </a:p>
        </p:txBody>
      </p:sp>
      <p:pic>
        <p:nvPicPr>
          <p:cNvPr id="5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43703456-DF95-5911-6110-D5450CE15D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80234" y="27951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6DA5B-8097-B594-C605-D768C695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500" b="1" dirty="0"/>
              <a:t>Sustainability in Teacher Preparation: Shifting from Pape</a:t>
            </a:r>
            <a:r>
              <a:rPr lang="sk-SK" sz="2500" b="1" dirty="0"/>
              <a:t>r </a:t>
            </a:r>
            <a:r>
              <a:rPr lang="en-US" sz="2500" b="1" dirty="0"/>
              <a:t>to</a:t>
            </a:r>
            <a:br>
              <a:rPr lang="en-US" sz="2500" b="1" dirty="0"/>
            </a:br>
            <a:r>
              <a:rPr lang="en-US" sz="2500" b="1" dirty="0"/>
              <a:t>Electronic Portfolios in Slovak Higher Education</a:t>
            </a:r>
            <a:endParaRPr lang="sk-SK" sz="25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6CBF04-C68F-9541-2846-4ADD50B6A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/>
              <a:t>Aim</a:t>
            </a:r>
          </a:p>
          <a:p>
            <a:pPr algn="l"/>
            <a:r>
              <a:rPr lang="en-GB" b="1" dirty="0"/>
              <a:t>Research Findings 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b="1" dirty="0"/>
              <a:t>Source: </a:t>
            </a:r>
            <a:r>
              <a:rPr lang="en-GB" dirty="0"/>
              <a:t>Conference proceedings: Changes and challenges of increasing the quality of preparation of prospective teachers in European countries [electronic document] / </a:t>
            </a:r>
            <a:r>
              <a:rPr lang="en-GB" dirty="0" err="1"/>
              <a:t>Augustínová</a:t>
            </a:r>
            <a:r>
              <a:rPr lang="en-GB" dirty="0"/>
              <a:t>, Eva [author, editor] ; </a:t>
            </a:r>
            <a:r>
              <a:rPr lang="en-GB" dirty="0" err="1"/>
              <a:t>Mažgútová</a:t>
            </a:r>
            <a:r>
              <a:rPr lang="en-GB" dirty="0"/>
              <a:t>, Veronika [author, editor]. - Žilina: Faculty of Humanities, 2022. - ISBN 978-80-89832-30-9. - S. 86-101.</a:t>
            </a:r>
          </a:p>
          <a:p>
            <a:pPr algn="l"/>
            <a:r>
              <a:rPr lang="en-GB" b="1" dirty="0"/>
              <a:t>Link: </a:t>
            </a:r>
            <a:r>
              <a:rPr lang="en-GB" dirty="0">
                <a:hlinkClick r:id="rId4"/>
              </a:rPr>
              <a:t>https://pedax.uniza.sk/wp-content/uploads/2023/01/Pedax_zbornik.pdf</a:t>
            </a:r>
            <a:r>
              <a:rPr lang="en-GB" dirty="0"/>
              <a:t> </a:t>
            </a:r>
          </a:p>
          <a:p>
            <a:pPr algn="l"/>
            <a:endParaRPr lang="sk-SK" dirty="0"/>
          </a:p>
        </p:txBody>
      </p:sp>
      <p:pic>
        <p:nvPicPr>
          <p:cNvPr id="5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FD2EF3D0-6DBA-6756-3F35-6BBDF41756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37884" y="24007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49015-77E6-3615-6E1D-19CC9673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4" y="68349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sz="2500" b="1" dirty="0"/>
              <a:t>Course </a:t>
            </a:r>
            <a:r>
              <a:rPr lang="sk-SK" sz="2500" b="1" dirty="0"/>
              <a:t>I</a:t>
            </a:r>
            <a:r>
              <a:rPr lang="en-GB" sz="2500" b="1" dirty="0" err="1"/>
              <a:t>mplementation</a:t>
            </a:r>
            <a:r>
              <a:rPr lang="en-GB" sz="2500" b="1" dirty="0"/>
              <a:t> of </a:t>
            </a:r>
            <a:r>
              <a:rPr lang="en-GB" sz="2500" b="1" dirty="0" err="1"/>
              <a:t>Mahara</a:t>
            </a:r>
            <a:r>
              <a:rPr lang="en-GB" sz="2500" b="1" dirty="0"/>
              <a:t> </a:t>
            </a:r>
            <a:r>
              <a:rPr lang="sk-SK" sz="2500" b="1" dirty="0"/>
              <a:t>E</a:t>
            </a:r>
            <a:r>
              <a:rPr lang="en-GB" sz="2500" b="1" dirty="0"/>
              <a:t>-portfolio: </a:t>
            </a:r>
            <a:r>
              <a:rPr lang="sk-SK" sz="2500" b="1" dirty="0"/>
              <a:t>P</a:t>
            </a:r>
            <a:r>
              <a:rPr lang="en-GB" sz="2500" b="1" dirty="0" err="1"/>
              <a:t>reliminary</a:t>
            </a:r>
            <a:r>
              <a:rPr lang="en-GB" sz="2500" b="1" dirty="0"/>
              <a:t> and </a:t>
            </a:r>
            <a:r>
              <a:rPr lang="sk-SK" sz="2500" b="1" dirty="0"/>
              <a:t>P</a:t>
            </a:r>
            <a:r>
              <a:rPr lang="en-GB" sz="2500" b="1" dirty="0" err="1"/>
              <a:t>ostliminary</a:t>
            </a:r>
            <a:r>
              <a:rPr lang="en-GB" sz="2500" b="1" dirty="0"/>
              <a:t> feedback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57AE9F-BFED-6D66-9BD8-EB643DA0F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In progress 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/>
              <a:t>Aim</a:t>
            </a:r>
            <a:endParaRPr lang="en-GB" b="1" dirty="0"/>
          </a:p>
        </p:txBody>
      </p:sp>
      <p:pic>
        <p:nvPicPr>
          <p:cNvPr id="5" name="Zaznamenaný zvuk">
            <a:hlinkClick r:id="" action="ppaction://media"/>
            <a:extLst>
              <a:ext uri="{FF2B5EF4-FFF2-40B4-BE49-F238E27FC236}">
                <a16:creationId xmlns:a16="http://schemas.microsoft.com/office/drawing/2014/main" id="{8D63E216-2D15-0E94-2151-D3EAF16CF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9803" y="28308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1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Stredné odtien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398</Words>
  <Application>Microsoft Office PowerPoint</Application>
  <PresentationFormat>Širokouhlá</PresentationFormat>
  <Paragraphs>45</Paragraphs>
  <Slides>7</Slides>
  <Notes>0</Notes>
  <HiddenSlides>0</HiddenSlides>
  <MMClips>6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3" baseType="lpstr">
      <vt:lpstr>Aptos</vt:lpstr>
      <vt:lpstr>Arial</vt:lpstr>
      <vt:lpstr>Times New Roman</vt:lpstr>
      <vt:lpstr>Trebuchet MS</vt:lpstr>
      <vt:lpstr>Wingdings 3</vt:lpstr>
      <vt:lpstr>Fazeta</vt:lpstr>
      <vt:lpstr>E-portfolio – research conducted at the University of Prešov (2017 – present) </vt:lpstr>
      <vt:lpstr>On the Nature of the Implementation Steps towards Blended Learning in Teacher Training </vt:lpstr>
      <vt:lpstr>  Reflecting on Electronic Portfolio Experience:  A Comparative Analysis of Perceptions of English Language Teacher Trainees in Slovak Republic and Great Britain </vt:lpstr>
      <vt:lpstr>Attitude Of Teacher Trainees towards the Experience of Using Electronic Portfolio during Teaching Practice </vt:lpstr>
      <vt:lpstr>Electronic portfolio in Slovak Higher Education </vt:lpstr>
      <vt:lpstr>Sustainability in Teacher Preparation: Shifting from Paper to Electronic Portfolios in Slovak Higher Education</vt:lpstr>
      <vt:lpstr>Course Implementation of Mahara E-portfolio: Preliminary and Postliminary feedback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Mahara e-portfolio Research at the University of Prešov</dc:title>
  <dc:creator>Součková Zuzana</dc:creator>
  <cp:lastModifiedBy>Součková Zuzana</cp:lastModifiedBy>
  <cp:revision>31</cp:revision>
  <dcterms:created xsi:type="dcterms:W3CDTF">2024-01-31T16:37:28Z</dcterms:created>
  <dcterms:modified xsi:type="dcterms:W3CDTF">2024-02-21T21:45:53Z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